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72" r:id="rId9"/>
    <p:sldId id="264" r:id="rId10"/>
    <p:sldId id="265" r:id="rId11"/>
    <p:sldId id="266" r:id="rId12"/>
    <p:sldId id="267" r:id="rId13"/>
    <p:sldId id="268" r:id="rId14"/>
    <p:sldId id="269" r:id="rId15"/>
    <p:sldId id="270" r:id="rId16"/>
    <p:sldId id="273" r:id="rId17"/>
    <p:sldId id="271"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8/14/2023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A54C80-263E-416B-A8E0-580EDEADCBDC}" type="datetimeFigureOut">
              <a:rPr lang="en-US" dirty="0"/>
              <a:t>8/14/2023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2A54C80-263E-416B-A8E0-580EDEADCBDC}" type="datetimeFigureOut">
              <a:rPr lang="en-US" dirty="0"/>
              <a:t>8/14/2023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8/14/2023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8/14/2023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8/14/2023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8/14/2023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8/14/2023</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8/14/2023</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1" r:id="rId3"/>
    <p:sldLayoutId id="2147483666" r:id="rId4"/>
    <p:sldLayoutId id="2147483653" r:id="rId5"/>
    <p:sldLayoutId id="2147483654" r:id="rId6"/>
    <p:sldLayoutId id="2147483655" r:id="rId7"/>
    <p:sldLayoutId id="2147483667" r:id="rId8"/>
    <p:sldLayoutId id="2147483657" r:id="rId9"/>
    <p:sldLayoutId id="2147483660" r:id="rId10"/>
    <p:sldLayoutId id="2147483661" r:id="rId11"/>
    <p:sldLayoutId id="2147483662" r:id="rId12"/>
    <p:sldLayoutId id="2147483663" r:id="rId13"/>
    <p:sldLayoutId id="2147483664" r:id="rId14"/>
    <p:sldLayoutId id="2147483668"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5F31BE7-3ECB-5A16-7F04-27DB94FC0DAB}"/>
              </a:ext>
            </a:extLst>
          </p:cNvPr>
          <p:cNvSpPr>
            <a:spLocks noGrp="1"/>
          </p:cNvSpPr>
          <p:nvPr>
            <p:ph type="subTitle" idx="1"/>
          </p:nvPr>
        </p:nvSpPr>
        <p:spPr>
          <a:xfrm>
            <a:off x="1581712" y="5151845"/>
            <a:ext cx="7766936" cy="1096899"/>
          </a:xfrm>
        </p:spPr>
        <p:txBody>
          <a:bodyPr>
            <a:normAutofit/>
          </a:bodyPr>
          <a:lstStyle/>
          <a:p>
            <a:r>
              <a:rPr lang="en-US" sz="5400" dirty="0">
                <a:solidFill>
                  <a:schemeClr val="accent1">
                    <a:lumMod val="75000"/>
                  </a:schemeClr>
                </a:solidFill>
                <a:latin typeface="Bookman Old Style" panose="02050604050505020204" pitchFamily="18" charset="0"/>
              </a:rPr>
              <a:t>ONLINE PET SHOP</a:t>
            </a:r>
          </a:p>
        </p:txBody>
      </p:sp>
      <p:pic>
        <p:nvPicPr>
          <p:cNvPr id="5" name="Picture 4">
            <a:extLst>
              <a:ext uri="{FF2B5EF4-FFF2-40B4-BE49-F238E27FC236}">
                <a16:creationId xmlns:a16="http://schemas.microsoft.com/office/drawing/2014/main" id="{93DCD7C1-28A7-83C3-474E-75D56FE36BA0}"/>
              </a:ext>
            </a:extLst>
          </p:cNvPr>
          <p:cNvPicPr>
            <a:picLocks noChangeAspect="1"/>
          </p:cNvPicPr>
          <p:nvPr/>
        </p:nvPicPr>
        <p:blipFill>
          <a:blip r:embed="rId2"/>
          <a:stretch>
            <a:fillRect/>
          </a:stretch>
        </p:blipFill>
        <p:spPr>
          <a:xfrm>
            <a:off x="1380931" y="702377"/>
            <a:ext cx="8098971" cy="400025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2306063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95190-5415-5E4D-32E0-15EBF16E2176}"/>
              </a:ext>
            </a:extLst>
          </p:cNvPr>
          <p:cNvSpPr>
            <a:spLocks noGrp="1"/>
          </p:cNvSpPr>
          <p:nvPr>
            <p:ph type="title"/>
          </p:nvPr>
        </p:nvSpPr>
        <p:spPr>
          <a:xfrm>
            <a:off x="677334" y="214604"/>
            <a:ext cx="8596668" cy="559837"/>
          </a:xfrm>
        </p:spPr>
        <p:txBody>
          <a:bodyPr>
            <a:normAutofit fontScale="90000"/>
          </a:bodyPr>
          <a:lstStyle/>
          <a:p>
            <a:pPr algn="ctr"/>
            <a:r>
              <a:rPr lang="en-US" dirty="0">
                <a:solidFill>
                  <a:schemeClr val="accent1">
                    <a:lumMod val="75000"/>
                  </a:schemeClr>
                </a:solidFill>
                <a:latin typeface="Bookman Old Style" panose="02050604050505020204" pitchFamily="18" charset="0"/>
              </a:rPr>
              <a:t>REGISTRATION PAGE:</a:t>
            </a:r>
          </a:p>
        </p:txBody>
      </p:sp>
      <p:pic>
        <p:nvPicPr>
          <p:cNvPr id="6" name="Picture 5">
            <a:extLst>
              <a:ext uri="{FF2B5EF4-FFF2-40B4-BE49-F238E27FC236}">
                <a16:creationId xmlns:a16="http://schemas.microsoft.com/office/drawing/2014/main" id="{FF569BBC-69AD-24A3-4AE7-390597129D3A}"/>
              </a:ext>
            </a:extLst>
          </p:cNvPr>
          <p:cNvPicPr>
            <a:picLocks noChangeAspect="1"/>
          </p:cNvPicPr>
          <p:nvPr/>
        </p:nvPicPr>
        <p:blipFill>
          <a:blip r:embed="rId2"/>
          <a:stretch>
            <a:fillRect/>
          </a:stretch>
        </p:blipFill>
        <p:spPr>
          <a:xfrm>
            <a:off x="658659" y="774441"/>
            <a:ext cx="10874682" cy="5798081"/>
          </a:xfrm>
          <a:prstGeom prst="rect">
            <a:avLst/>
          </a:prstGeom>
        </p:spPr>
      </p:pic>
    </p:spTree>
    <p:extLst>
      <p:ext uri="{BB962C8B-B14F-4D97-AF65-F5344CB8AC3E}">
        <p14:creationId xmlns:p14="http://schemas.microsoft.com/office/powerpoint/2010/main" val="28021020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8673E-0AEE-E333-64EB-EE073600CB3B}"/>
              </a:ext>
            </a:extLst>
          </p:cNvPr>
          <p:cNvSpPr>
            <a:spLocks noGrp="1"/>
          </p:cNvSpPr>
          <p:nvPr>
            <p:ph type="title"/>
          </p:nvPr>
        </p:nvSpPr>
        <p:spPr>
          <a:xfrm>
            <a:off x="677334" y="205274"/>
            <a:ext cx="8596668" cy="737118"/>
          </a:xfrm>
        </p:spPr>
        <p:txBody>
          <a:bodyPr>
            <a:normAutofit/>
          </a:bodyPr>
          <a:lstStyle/>
          <a:p>
            <a:pPr algn="ctr"/>
            <a:r>
              <a:rPr lang="en-US" dirty="0">
                <a:latin typeface="Bookman Old Style" panose="02050604050505020204" pitchFamily="18" charset="0"/>
              </a:rPr>
              <a:t>LOG-IN PAGE</a:t>
            </a:r>
          </a:p>
        </p:txBody>
      </p:sp>
      <p:pic>
        <p:nvPicPr>
          <p:cNvPr id="4" name="Picture 3">
            <a:extLst>
              <a:ext uri="{FF2B5EF4-FFF2-40B4-BE49-F238E27FC236}">
                <a16:creationId xmlns:a16="http://schemas.microsoft.com/office/drawing/2014/main" id="{1FB8A94D-50B3-55A2-690B-768C4D681921}"/>
              </a:ext>
            </a:extLst>
          </p:cNvPr>
          <p:cNvPicPr>
            <a:picLocks noChangeAspect="1"/>
          </p:cNvPicPr>
          <p:nvPr/>
        </p:nvPicPr>
        <p:blipFill>
          <a:blip r:embed="rId2"/>
          <a:stretch>
            <a:fillRect/>
          </a:stretch>
        </p:blipFill>
        <p:spPr>
          <a:xfrm>
            <a:off x="483636" y="796800"/>
            <a:ext cx="11224727" cy="5697306"/>
          </a:xfrm>
          <a:prstGeom prst="rect">
            <a:avLst/>
          </a:prstGeom>
        </p:spPr>
      </p:pic>
    </p:spTree>
    <p:extLst>
      <p:ext uri="{BB962C8B-B14F-4D97-AF65-F5344CB8AC3E}">
        <p14:creationId xmlns:p14="http://schemas.microsoft.com/office/powerpoint/2010/main" val="3444717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DA095-60DD-F994-9A73-9B32EBC12011}"/>
              </a:ext>
            </a:extLst>
          </p:cNvPr>
          <p:cNvSpPr>
            <a:spLocks noGrp="1"/>
          </p:cNvSpPr>
          <p:nvPr>
            <p:ph type="title"/>
          </p:nvPr>
        </p:nvSpPr>
        <p:spPr>
          <a:xfrm>
            <a:off x="677334" y="0"/>
            <a:ext cx="8596668" cy="755780"/>
          </a:xfrm>
        </p:spPr>
        <p:txBody>
          <a:bodyPr/>
          <a:lstStyle/>
          <a:p>
            <a:pPr algn="ctr"/>
            <a:r>
              <a:rPr lang="en-US" dirty="0">
                <a:solidFill>
                  <a:schemeClr val="accent1">
                    <a:lumMod val="75000"/>
                  </a:schemeClr>
                </a:solidFill>
                <a:latin typeface="Bookman Old Style" panose="02050604050505020204" pitchFamily="18" charset="0"/>
              </a:rPr>
              <a:t>PRODUCTS PAGE:</a:t>
            </a:r>
          </a:p>
        </p:txBody>
      </p:sp>
      <p:pic>
        <p:nvPicPr>
          <p:cNvPr id="4" name="Picture 3">
            <a:extLst>
              <a:ext uri="{FF2B5EF4-FFF2-40B4-BE49-F238E27FC236}">
                <a16:creationId xmlns:a16="http://schemas.microsoft.com/office/drawing/2014/main" id="{4BFBD1D8-DA68-D05C-E313-4E165ACACC63}"/>
              </a:ext>
            </a:extLst>
          </p:cNvPr>
          <p:cNvPicPr>
            <a:picLocks noChangeAspect="1"/>
          </p:cNvPicPr>
          <p:nvPr/>
        </p:nvPicPr>
        <p:blipFill>
          <a:blip r:embed="rId2"/>
          <a:stretch>
            <a:fillRect/>
          </a:stretch>
        </p:blipFill>
        <p:spPr>
          <a:xfrm>
            <a:off x="345233" y="565712"/>
            <a:ext cx="11485983" cy="6025156"/>
          </a:xfrm>
          <a:prstGeom prst="rect">
            <a:avLst/>
          </a:prstGeom>
        </p:spPr>
      </p:pic>
    </p:spTree>
    <p:extLst>
      <p:ext uri="{BB962C8B-B14F-4D97-AF65-F5344CB8AC3E}">
        <p14:creationId xmlns:p14="http://schemas.microsoft.com/office/powerpoint/2010/main" val="27728584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2821F-360B-9F76-0C8B-FEA94F6CE755}"/>
              </a:ext>
            </a:extLst>
          </p:cNvPr>
          <p:cNvSpPr>
            <a:spLocks noGrp="1"/>
          </p:cNvSpPr>
          <p:nvPr>
            <p:ph type="title"/>
          </p:nvPr>
        </p:nvSpPr>
        <p:spPr>
          <a:xfrm>
            <a:off x="677334" y="158620"/>
            <a:ext cx="8596668" cy="550507"/>
          </a:xfrm>
        </p:spPr>
        <p:txBody>
          <a:bodyPr>
            <a:normAutofit fontScale="90000"/>
          </a:bodyPr>
          <a:lstStyle/>
          <a:p>
            <a:pPr algn="ctr"/>
            <a:r>
              <a:rPr lang="en-US" dirty="0">
                <a:solidFill>
                  <a:schemeClr val="accent1">
                    <a:lumMod val="75000"/>
                  </a:schemeClr>
                </a:solidFill>
                <a:latin typeface="Bookman Old Style" panose="02050604050505020204" pitchFamily="18" charset="0"/>
              </a:rPr>
              <a:t>PRODUCT BOOKING CARD PAGE:</a:t>
            </a:r>
          </a:p>
        </p:txBody>
      </p:sp>
      <p:pic>
        <p:nvPicPr>
          <p:cNvPr id="4" name="Picture 3">
            <a:extLst>
              <a:ext uri="{FF2B5EF4-FFF2-40B4-BE49-F238E27FC236}">
                <a16:creationId xmlns:a16="http://schemas.microsoft.com/office/drawing/2014/main" id="{D2623230-F9F4-935B-BCCD-CBEEEC646326}"/>
              </a:ext>
            </a:extLst>
          </p:cNvPr>
          <p:cNvPicPr>
            <a:picLocks noChangeAspect="1"/>
          </p:cNvPicPr>
          <p:nvPr/>
        </p:nvPicPr>
        <p:blipFill>
          <a:blip r:embed="rId2"/>
          <a:stretch>
            <a:fillRect/>
          </a:stretch>
        </p:blipFill>
        <p:spPr>
          <a:xfrm>
            <a:off x="307910" y="709127"/>
            <a:ext cx="11308702" cy="5786804"/>
          </a:xfrm>
          <a:prstGeom prst="rect">
            <a:avLst/>
          </a:prstGeom>
        </p:spPr>
      </p:pic>
    </p:spTree>
    <p:extLst>
      <p:ext uri="{BB962C8B-B14F-4D97-AF65-F5344CB8AC3E}">
        <p14:creationId xmlns:p14="http://schemas.microsoft.com/office/powerpoint/2010/main" val="20376612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FB4DB-D84D-7BEF-0276-B7F8708A1D17}"/>
              </a:ext>
            </a:extLst>
          </p:cNvPr>
          <p:cNvSpPr>
            <a:spLocks noGrp="1"/>
          </p:cNvSpPr>
          <p:nvPr>
            <p:ph type="title"/>
          </p:nvPr>
        </p:nvSpPr>
        <p:spPr>
          <a:xfrm>
            <a:off x="677334" y="149290"/>
            <a:ext cx="8596668" cy="718457"/>
          </a:xfrm>
        </p:spPr>
        <p:txBody>
          <a:bodyPr>
            <a:normAutofit/>
          </a:bodyPr>
          <a:lstStyle/>
          <a:p>
            <a:pPr algn="ctr"/>
            <a:r>
              <a:rPr lang="en-US" dirty="0">
                <a:solidFill>
                  <a:schemeClr val="accent1">
                    <a:lumMod val="75000"/>
                  </a:schemeClr>
                </a:solidFill>
                <a:latin typeface="Bookman Old Style" panose="02050604050505020204" pitchFamily="18" charset="0"/>
              </a:rPr>
              <a:t>BOOKING DETAILS PAGE</a:t>
            </a:r>
          </a:p>
        </p:txBody>
      </p:sp>
      <p:pic>
        <p:nvPicPr>
          <p:cNvPr id="4" name="Picture 3">
            <a:extLst>
              <a:ext uri="{FF2B5EF4-FFF2-40B4-BE49-F238E27FC236}">
                <a16:creationId xmlns:a16="http://schemas.microsoft.com/office/drawing/2014/main" id="{1FDBFEE9-43E0-BEFB-3153-113AAAB82922}"/>
              </a:ext>
            </a:extLst>
          </p:cNvPr>
          <p:cNvPicPr>
            <a:picLocks noChangeAspect="1"/>
          </p:cNvPicPr>
          <p:nvPr/>
        </p:nvPicPr>
        <p:blipFill>
          <a:blip r:embed="rId2"/>
          <a:stretch>
            <a:fillRect/>
          </a:stretch>
        </p:blipFill>
        <p:spPr>
          <a:xfrm>
            <a:off x="401216" y="674017"/>
            <a:ext cx="11346025" cy="5941387"/>
          </a:xfrm>
          <a:prstGeom prst="rect">
            <a:avLst/>
          </a:prstGeom>
        </p:spPr>
      </p:pic>
    </p:spTree>
    <p:extLst>
      <p:ext uri="{BB962C8B-B14F-4D97-AF65-F5344CB8AC3E}">
        <p14:creationId xmlns:p14="http://schemas.microsoft.com/office/powerpoint/2010/main" val="39516303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04821-BA41-EF62-36FC-AF190A53DFF3}"/>
              </a:ext>
            </a:extLst>
          </p:cNvPr>
          <p:cNvSpPr>
            <a:spLocks noGrp="1"/>
          </p:cNvSpPr>
          <p:nvPr>
            <p:ph type="title"/>
          </p:nvPr>
        </p:nvSpPr>
        <p:spPr>
          <a:xfrm>
            <a:off x="677334" y="158620"/>
            <a:ext cx="8596668" cy="634482"/>
          </a:xfrm>
        </p:spPr>
        <p:txBody>
          <a:bodyPr>
            <a:normAutofit fontScale="90000"/>
          </a:bodyPr>
          <a:lstStyle/>
          <a:p>
            <a:pPr algn="ctr"/>
            <a:r>
              <a:rPr lang="en-US" dirty="0">
                <a:solidFill>
                  <a:schemeClr val="accent1">
                    <a:lumMod val="75000"/>
                  </a:schemeClr>
                </a:solidFill>
                <a:latin typeface="Bookman Old Style" panose="02050604050505020204" pitchFamily="18" charset="0"/>
              </a:rPr>
              <a:t>BOOKING CONFIRMED PAGE:</a:t>
            </a:r>
          </a:p>
        </p:txBody>
      </p:sp>
      <p:pic>
        <p:nvPicPr>
          <p:cNvPr id="4" name="Picture 3">
            <a:extLst>
              <a:ext uri="{FF2B5EF4-FFF2-40B4-BE49-F238E27FC236}">
                <a16:creationId xmlns:a16="http://schemas.microsoft.com/office/drawing/2014/main" id="{4B3242C2-06BB-3536-171D-D95D67B74D52}"/>
              </a:ext>
            </a:extLst>
          </p:cNvPr>
          <p:cNvPicPr>
            <a:picLocks noChangeAspect="1"/>
          </p:cNvPicPr>
          <p:nvPr/>
        </p:nvPicPr>
        <p:blipFill>
          <a:blip r:embed="rId2"/>
          <a:stretch>
            <a:fillRect/>
          </a:stretch>
        </p:blipFill>
        <p:spPr>
          <a:xfrm>
            <a:off x="457200" y="793101"/>
            <a:ext cx="11262049" cy="5784981"/>
          </a:xfrm>
          <a:prstGeom prst="rect">
            <a:avLst/>
          </a:prstGeom>
        </p:spPr>
      </p:pic>
    </p:spTree>
    <p:extLst>
      <p:ext uri="{BB962C8B-B14F-4D97-AF65-F5344CB8AC3E}">
        <p14:creationId xmlns:p14="http://schemas.microsoft.com/office/powerpoint/2010/main" val="35260313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91BC-3785-8CF6-AD5F-148E5FAECF6C}"/>
              </a:ext>
            </a:extLst>
          </p:cNvPr>
          <p:cNvSpPr>
            <a:spLocks noGrp="1"/>
          </p:cNvSpPr>
          <p:nvPr>
            <p:ph type="title"/>
          </p:nvPr>
        </p:nvSpPr>
        <p:spPr>
          <a:xfrm>
            <a:off x="677334" y="177282"/>
            <a:ext cx="8596668" cy="597159"/>
          </a:xfrm>
        </p:spPr>
        <p:txBody>
          <a:bodyPr>
            <a:normAutofit fontScale="90000"/>
          </a:bodyPr>
          <a:lstStyle/>
          <a:p>
            <a:pPr algn="ctr"/>
            <a:r>
              <a:rPr lang="en-US" dirty="0">
                <a:latin typeface="Bookman Old Style" panose="02050604050505020204" pitchFamily="18" charset="0"/>
              </a:rPr>
              <a:t>LOGOUT:</a:t>
            </a:r>
          </a:p>
        </p:txBody>
      </p:sp>
      <p:pic>
        <p:nvPicPr>
          <p:cNvPr id="6" name="Picture 5">
            <a:extLst>
              <a:ext uri="{FF2B5EF4-FFF2-40B4-BE49-F238E27FC236}">
                <a16:creationId xmlns:a16="http://schemas.microsoft.com/office/drawing/2014/main" id="{D8E8388E-0501-1BEB-45E2-0FC9F553C3B1}"/>
              </a:ext>
            </a:extLst>
          </p:cNvPr>
          <p:cNvPicPr>
            <a:picLocks noChangeAspect="1"/>
          </p:cNvPicPr>
          <p:nvPr/>
        </p:nvPicPr>
        <p:blipFill>
          <a:blip r:embed="rId2"/>
          <a:stretch>
            <a:fillRect/>
          </a:stretch>
        </p:blipFill>
        <p:spPr>
          <a:xfrm>
            <a:off x="373224" y="730846"/>
            <a:ext cx="11513976" cy="5781922"/>
          </a:xfrm>
          <a:prstGeom prst="rect">
            <a:avLst/>
          </a:prstGeom>
        </p:spPr>
      </p:pic>
    </p:spTree>
    <p:extLst>
      <p:ext uri="{BB962C8B-B14F-4D97-AF65-F5344CB8AC3E}">
        <p14:creationId xmlns:p14="http://schemas.microsoft.com/office/powerpoint/2010/main" val="40239382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6C79B-F091-8A14-3AB3-932078026CA7}"/>
              </a:ext>
            </a:extLst>
          </p:cNvPr>
          <p:cNvSpPr>
            <a:spLocks noGrp="1"/>
          </p:cNvSpPr>
          <p:nvPr>
            <p:ph type="title"/>
          </p:nvPr>
        </p:nvSpPr>
        <p:spPr>
          <a:xfrm>
            <a:off x="677334" y="317242"/>
            <a:ext cx="8596668" cy="634480"/>
          </a:xfrm>
        </p:spPr>
        <p:txBody>
          <a:bodyPr>
            <a:normAutofit fontScale="90000"/>
          </a:bodyPr>
          <a:lstStyle/>
          <a:p>
            <a:pPr algn="ctr"/>
            <a:r>
              <a:rPr lang="en-US" sz="4400" dirty="0">
                <a:solidFill>
                  <a:schemeClr val="accent1">
                    <a:lumMod val="75000"/>
                  </a:schemeClr>
                </a:solidFill>
                <a:latin typeface="Bookman Old Style" panose="02050604050505020204" pitchFamily="18" charset="0"/>
              </a:rPr>
              <a:t>CONCLUSION</a:t>
            </a:r>
            <a:r>
              <a:rPr lang="en-US" dirty="0">
                <a:latin typeface="Bookman Old Style" panose="02050604050505020204" pitchFamily="18" charset="0"/>
              </a:rPr>
              <a:t>:</a:t>
            </a:r>
          </a:p>
        </p:txBody>
      </p:sp>
      <p:sp>
        <p:nvSpPr>
          <p:cNvPr id="4" name="TextBox 3">
            <a:extLst>
              <a:ext uri="{FF2B5EF4-FFF2-40B4-BE49-F238E27FC236}">
                <a16:creationId xmlns:a16="http://schemas.microsoft.com/office/drawing/2014/main" id="{1BA202F1-C2EE-FF66-7353-F36562662C08}"/>
              </a:ext>
            </a:extLst>
          </p:cNvPr>
          <p:cNvSpPr txBox="1"/>
          <p:nvPr/>
        </p:nvSpPr>
        <p:spPr>
          <a:xfrm>
            <a:off x="677334" y="1231641"/>
            <a:ext cx="8392021" cy="4431983"/>
          </a:xfrm>
          <a:prstGeom prst="rect">
            <a:avLst/>
          </a:prstGeom>
          <a:noFill/>
        </p:spPr>
        <p:txBody>
          <a:bodyPr wrap="square" rtlCol="0">
            <a:spAutoFit/>
          </a:bodyPr>
          <a:lstStyle/>
          <a:p>
            <a:pPr marL="285750" indent="-285750">
              <a:buFont typeface="Arial" panose="020B0604020202020204" pitchFamily="34" charset="0"/>
              <a:buChar char="•"/>
            </a:pPr>
            <a:r>
              <a:rPr lang="en-IN" sz="2400" dirty="0">
                <a:effectLst/>
                <a:latin typeface="Bookman Old Style" panose="02050604050505020204" pitchFamily="18" charset="0"/>
                <a:ea typeface="Calibri" panose="020F0502020204030204" pitchFamily="34" charset="0"/>
                <a:cs typeface="Mangal" panose="02040503050203030202" pitchFamily="18" charset="0"/>
              </a:rPr>
              <a:t>We feel that our business will be successful and we will be able to meet the needs of our customer and given then a 100% satisfied service. </a:t>
            </a:r>
          </a:p>
          <a:p>
            <a:pPr marL="285750" indent="-285750">
              <a:buFont typeface="Arial" panose="020B0604020202020204" pitchFamily="34" charset="0"/>
              <a:buChar char="•"/>
            </a:pPr>
            <a:r>
              <a:rPr lang="en-IN" sz="2400" dirty="0">
                <a:effectLst/>
                <a:latin typeface="Bookman Old Style" panose="02050604050505020204" pitchFamily="18" charset="0"/>
                <a:ea typeface="Calibri" panose="020F0502020204030204" pitchFamily="34" charset="0"/>
                <a:cs typeface="Mangal" panose="02040503050203030202" pitchFamily="18" charset="0"/>
              </a:rPr>
              <a:t>Making the name of our business in the country is our target. We will put our best to make this business a successful one. We are looking forward to cover up all our expenses as mentioned in the financial part and achieve our goals in the proper way.</a:t>
            </a:r>
          </a:p>
          <a:p>
            <a:pPr marL="285750" indent="-285750">
              <a:buFont typeface="Arial" panose="020B0604020202020204" pitchFamily="34" charset="0"/>
              <a:buChar char="•"/>
            </a:pPr>
            <a:r>
              <a:rPr lang="en-IN" sz="2400" dirty="0">
                <a:effectLst/>
                <a:latin typeface="Bookman Old Style" panose="02050604050505020204" pitchFamily="18" charset="0"/>
                <a:ea typeface="Calibri" panose="020F0502020204030204" pitchFamily="34" charset="0"/>
                <a:cs typeface="Mangal" panose="02040503050203030202" pitchFamily="18" charset="0"/>
              </a:rPr>
              <a:t> Our business is not so big, we are very much hopeful that we will be successful one.</a:t>
            </a:r>
            <a:endParaRPr lang="en-US" sz="2400" dirty="0">
              <a:effectLst/>
              <a:latin typeface="Bookman Old Style" panose="02050604050505020204" pitchFamily="18" charset="0"/>
              <a:ea typeface="Calibri" panose="020F0502020204030204" pitchFamily="34" charset="0"/>
              <a:cs typeface="Mangal" panose="02040503050203030202" pitchFamily="18" charset="0"/>
            </a:endParaRP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6135580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06D2F-35A4-FFF6-CCE9-10955998C58F}"/>
              </a:ext>
            </a:extLst>
          </p:cNvPr>
          <p:cNvSpPr>
            <a:spLocks noGrp="1"/>
          </p:cNvSpPr>
          <p:nvPr>
            <p:ph type="title"/>
          </p:nvPr>
        </p:nvSpPr>
        <p:spPr>
          <a:xfrm>
            <a:off x="757509" y="345234"/>
            <a:ext cx="8596668" cy="657790"/>
          </a:xfrm>
        </p:spPr>
        <p:txBody>
          <a:bodyPr>
            <a:noAutofit/>
          </a:bodyPr>
          <a:lstStyle/>
          <a:p>
            <a:pPr algn="ctr"/>
            <a:r>
              <a:rPr lang="en-US" sz="4400" dirty="0">
                <a:solidFill>
                  <a:schemeClr val="accent1">
                    <a:lumMod val="75000"/>
                  </a:schemeClr>
                </a:solidFill>
                <a:latin typeface="Bookman Old Style" panose="02050604050505020204" pitchFamily="18" charset="0"/>
              </a:rPr>
              <a:t>ABSTRACT</a:t>
            </a:r>
          </a:p>
        </p:txBody>
      </p:sp>
      <p:sp>
        <p:nvSpPr>
          <p:cNvPr id="3" name="TextBox 2">
            <a:extLst>
              <a:ext uri="{FF2B5EF4-FFF2-40B4-BE49-F238E27FC236}">
                <a16:creationId xmlns:a16="http://schemas.microsoft.com/office/drawing/2014/main" id="{98C1AC48-D671-C40A-43B6-34A3925DB299}"/>
              </a:ext>
            </a:extLst>
          </p:cNvPr>
          <p:cNvSpPr txBox="1"/>
          <p:nvPr/>
        </p:nvSpPr>
        <p:spPr>
          <a:xfrm flipH="1">
            <a:off x="757509" y="1164134"/>
            <a:ext cx="8676843" cy="5693866"/>
          </a:xfrm>
          <a:prstGeom prst="rect">
            <a:avLst/>
          </a:prstGeom>
          <a:noFill/>
        </p:spPr>
        <p:txBody>
          <a:bodyPr wrap="square" rtlCol="0">
            <a:spAutoFit/>
          </a:bodyPr>
          <a:lstStyle/>
          <a:p>
            <a:pPr marL="285750" indent="-285750">
              <a:buFont typeface="Arial" panose="020B0604020202020204" pitchFamily="34" charset="0"/>
              <a:buChar char="•"/>
            </a:pPr>
            <a:r>
              <a:rPr lang="en-US" sz="2800" dirty="0">
                <a:latin typeface="Bookman Old Style" panose="02050604050505020204" pitchFamily="18" charset="0"/>
              </a:rPr>
              <a:t>This project is aimed at developing a website that depicts online shopping for PETS.</a:t>
            </a:r>
          </a:p>
          <a:p>
            <a:pPr marL="285750" indent="-285750">
              <a:buFont typeface="Arial" panose="020B0604020202020204" pitchFamily="34" charset="0"/>
              <a:buChar char="•"/>
            </a:pPr>
            <a:r>
              <a:rPr lang="en-US" sz="2800" dirty="0">
                <a:latin typeface="Bookman Old Style" panose="02050604050505020204" pitchFamily="18" charset="0"/>
              </a:rPr>
              <a:t>The main objective of this website is to make it interactive and its ease of use , view the complete description of the PETS and order the PETS.</a:t>
            </a:r>
          </a:p>
          <a:p>
            <a:pPr marL="285750" indent="-285750">
              <a:buFont typeface="Arial" panose="020B0604020202020204" pitchFamily="34" charset="0"/>
              <a:buChar char="•"/>
            </a:pPr>
            <a:r>
              <a:rPr lang="en-US" sz="2800" dirty="0">
                <a:latin typeface="Bookman Old Style" panose="02050604050505020204" pitchFamily="18" charset="0"/>
              </a:rPr>
              <a:t>It integrates the benefits of an ordering products with the convenience of an online excitement and going with the </a:t>
            </a:r>
            <a:r>
              <a:rPr lang="en-US" sz="2800" dirty="0" err="1">
                <a:latin typeface="Bookman Old Style" panose="02050604050505020204" pitchFamily="18" charset="0"/>
              </a:rPr>
              <a:t>technology,minus</a:t>
            </a:r>
            <a:r>
              <a:rPr lang="en-US" sz="2800" dirty="0">
                <a:latin typeface="Bookman Old Style" panose="02050604050505020204" pitchFamily="18" charset="0"/>
              </a:rPr>
              <a:t> the commuting hazards and expenses.</a:t>
            </a:r>
          </a:p>
          <a:p>
            <a:pPr marL="285750" indent="-285750">
              <a:buFont typeface="Arial" panose="020B0604020202020204" pitchFamily="34" charset="0"/>
              <a:buChar char="•"/>
            </a:pPr>
            <a:r>
              <a:rPr lang="en-US" sz="2800" dirty="0">
                <a:latin typeface="Bookman Old Style" panose="02050604050505020204" pitchFamily="18" charset="0"/>
              </a:rPr>
              <a:t>It provides a means of collaborative E-ordering for the customers </a:t>
            </a:r>
          </a:p>
        </p:txBody>
      </p:sp>
    </p:spTree>
    <p:extLst>
      <p:ext uri="{BB962C8B-B14F-4D97-AF65-F5344CB8AC3E}">
        <p14:creationId xmlns:p14="http://schemas.microsoft.com/office/powerpoint/2010/main" val="35240666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76485-52C7-F6C8-F632-5C5639231B74}"/>
              </a:ext>
            </a:extLst>
          </p:cNvPr>
          <p:cNvSpPr>
            <a:spLocks noGrp="1"/>
          </p:cNvSpPr>
          <p:nvPr>
            <p:ph type="title"/>
          </p:nvPr>
        </p:nvSpPr>
        <p:spPr/>
        <p:txBody>
          <a:bodyPr>
            <a:normAutofit/>
          </a:bodyPr>
          <a:lstStyle/>
          <a:p>
            <a:pPr algn="ctr"/>
            <a:r>
              <a:rPr lang="en-US" sz="5400" dirty="0">
                <a:latin typeface="Bookman Old Style" panose="02050604050505020204" pitchFamily="18" charset="0"/>
              </a:rPr>
              <a:t>MODULES</a:t>
            </a:r>
          </a:p>
        </p:txBody>
      </p:sp>
      <p:sp>
        <p:nvSpPr>
          <p:cNvPr id="4" name="TextBox 3">
            <a:extLst>
              <a:ext uri="{FF2B5EF4-FFF2-40B4-BE49-F238E27FC236}">
                <a16:creationId xmlns:a16="http://schemas.microsoft.com/office/drawing/2014/main" id="{CF904B64-10CC-9E33-553A-C798592C910C}"/>
              </a:ext>
            </a:extLst>
          </p:cNvPr>
          <p:cNvSpPr txBox="1"/>
          <p:nvPr/>
        </p:nvSpPr>
        <p:spPr>
          <a:xfrm>
            <a:off x="1259633" y="1800808"/>
            <a:ext cx="4730620" cy="1938992"/>
          </a:xfrm>
          <a:prstGeom prst="rect">
            <a:avLst/>
          </a:prstGeom>
          <a:noFill/>
        </p:spPr>
        <p:txBody>
          <a:bodyPr wrap="square" rtlCol="0">
            <a:spAutoFit/>
          </a:bodyPr>
          <a:lstStyle/>
          <a:p>
            <a:pPr marL="285750" indent="-285750">
              <a:buFont typeface="Arial" panose="020B0604020202020204" pitchFamily="34" charset="0"/>
              <a:buChar char="•"/>
            </a:pPr>
            <a:r>
              <a:rPr lang="en-US" sz="2400" dirty="0">
                <a:latin typeface="Bookman Old Style" panose="02050604050505020204" pitchFamily="18" charset="0"/>
              </a:rPr>
              <a:t>Customer Registration</a:t>
            </a:r>
          </a:p>
          <a:p>
            <a:pPr marL="285750" indent="-285750">
              <a:buFont typeface="Arial" panose="020B0604020202020204" pitchFamily="34" charset="0"/>
              <a:buChar char="•"/>
            </a:pPr>
            <a:r>
              <a:rPr lang="en-US" sz="2400" dirty="0">
                <a:latin typeface="Bookman Old Style" panose="02050604050505020204" pitchFamily="18" charset="0"/>
              </a:rPr>
              <a:t>Customer Log-In</a:t>
            </a:r>
          </a:p>
          <a:p>
            <a:pPr marL="285750" indent="-285750">
              <a:buFont typeface="Arial" panose="020B0604020202020204" pitchFamily="34" charset="0"/>
              <a:buChar char="•"/>
            </a:pPr>
            <a:r>
              <a:rPr lang="en-US" sz="2400" dirty="0">
                <a:latin typeface="Bookman Old Style" panose="02050604050505020204" pitchFamily="18" charset="0"/>
              </a:rPr>
              <a:t>View Products</a:t>
            </a:r>
          </a:p>
          <a:p>
            <a:pPr marL="285750" indent="-285750">
              <a:buFont typeface="Arial" panose="020B0604020202020204" pitchFamily="34" charset="0"/>
              <a:buChar char="•"/>
            </a:pPr>
            <a:r>
              <a:rPr lang="en-US" sz="2400" dirty="0">
                <a:latin typeface="Bookman Old Style" panose="02050604050505020204" pitchFamily="18" charset="0"/>
              </a:rPr>
              <a:t>Product Booking</a:t>
            </a:r>
          </a:p>
          <a:p>
            <a:pPr marL="285750" indent="-285750">
              <a:buFont typeface="Arial" panose="020B0604020202020204" pitchFamily="34" charset="0"/>
              <a:buChar char="•"/>
            </a:pPr>
            <a:r>
              <a:rPr lang="en-US" sz="2400" dirty="0">
                <a:latin typeface="Bookman Old Style" panose="02050604050505020204" pitchFamily="18" charset="0"/>
              </a:rPr>
              <a:t>View Booking Details</a:t>
            </a:r>
            <a:endParaRPr lang="en-US" dirty="0">
              <a:latin typeface="Bookman Old Style" panose="02050604050505020204" pitchFamily="18" charset="0"/>
            </a:endParaRPr>
          </a:p>
        </p:txBody>
      </p:sp>
    </p:spTree>
    <p:extLst>
      <p:ext uri="{BB962C8B-B14F-4D97-AF65-F5344CB8AC3E}">
        <p14:creationId xmlns:p14="http://schemas.microsoft.com/office/powerpoint/2010/main" val="4001442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DFDEF-99A8-5A39-04C8-1408D49123CC}"/>
              </a:ext>
            </a:extLst>
          </p:cNvPr>
          <p:cNvSpPr>
            <a:spLocks noGrp="1"/>
          </p:cNvSpPr>
          <p:nvPr>
            <p:ph type="title"/>
          </p:nvPr>
        </p:nvSpPr>
        <p:spPr>
          <a:xfrm>
            <a:off x="677334" y="335902"/>
            <a:ext cx="8596668" cy="858416"/>
          </a:xfrm>
        </p:spPr>
        <p:txBody>
          <a:bodyPr>
            <a:normAutofit/>
          </a:bodyPr>
          <a:lstStyle/>
          <a:p>
            <a:pPr algn="ctr"/>
            <a:r>
              <a:rPr lang="en-US" sz="4400" dirty="0">
                <a:latin typeface="Bookman Old Style" panose="02050604050505020204" pitchFamily="18" charset="0"/>
              </a:rPr>
              <a:t>SCOPE &amp; PURPOSE</a:t>
            </a:r>
            <a:endParaRPr lang="en-US" dirty="0">
              <a:latin typeface="Bookman Old Style" panose="02050604050505020204" pitchFamily="18" charset="0"/>
            </a:endParaRPr>
          </a:p>
        </p:txBody>
      </p:sp>
      <p:sp>
        <p:nvSpPr>
          <p:cNvPr id="3" name="TextBox 2">
            <a:extLst>
              <a:ext uri="{FF2B5EF4-FFF2-40B4-BE49-F238E27FC236}">
                <a16:creationId xmlns:a16="http://schemas.microsoft.com/office/drawing/2014/main" id="{DE6B34FD-2308-743D-9BDC-9A0F2A245D03}"/>
              </a:ext>
            </a:extLst>
          </p:cNvPr>
          <p:cNvSpPr txBox="1"/>
          <p:nvPr/>
        </p:nvSpPr>
        <p:spPr>
          <a:xfrm>
            <a:off x="845285" y="1371600"/>
            <a:ext cx="7589588" cy="5139869"/>
          </a:xfrm>
          <a:prstGeom prst="rect">
            <a:avLst/>
          </a:prstGeom>
          <a:noFill/>
        </p:spPr>
        <p:txBody>
          <a:bodyPr wrap="square" rtlCol="0">
            <a:spAutoFit/>
          </a:bodyPr>
          <a:lstStyle/>
          <a:p>
            <a:r>
              <a:rPr lang="en-US" sz="2400" b="1" dirty="0">
                <a:latin typeface="Bookman Old Style" panose="02050604050505020204" pitchFamily="18" charset="0"/>
              </a:rPr>
              <a:t>Scope:</a:t>
            </a:r>
          </a:p>
          <a:p>
            <a:pPr marL="285750" indent="-285750">
              <a:buFont typeface="Arial" panose="020B0604020202020204" pitchFamily="34" charset="0"/>
              <a:buChar char="•"/>
            </a:pPr>
            <a:r>
              <a:rPr lang="en-US" sz="2000" dirty="0">
                <a:latin typeface="Bookman Old Style" panose="02050604050505020204" pitchFamily="18" charset="0"/>
              </a:rPr>
              <a:t>Provide Interactive interface through which a user can interact with different areas of application easily.</a:t>
            </a:r>
          </a:p>
          <a:p>
            <a:pPr marL="285750" indent="-285750">
              <a:buFont typeface="Arial" panose="020B0604020202020204" pitchFamily="34" charset="0"/>
              <a:buChar char="•"/>
            </a:pPr>
            <a:r>
              <a:rPr lang="en-US" sz="2000" dirty="0">
                <a:latin typeface="Bookman Old Style" panose="02050604050505020204" pitchFamily="18" charset="0"/>
              </a:rPr>
              <a:t>It is not intend to a particular organization .More over it provides facility to its Customer.</a:t>
            </a:r>
          </a:p>
          <a:p>
            <a:pPr marL="285750" indent="-285750">
              <a:buFont typeface="Arial" panose="020B0604020202020204" pitchFamily="34" charset="0"/>
              <a:buChar char="•"/>
            </a:pPr>
            <a:r>
              <a:rPr lang="en-IN" sz="2000" dirty="0">
                <a:effectLst/>
                <a:latin typeface="Bookman Old Style" panose="02050604050505020204" pitchFamily="18" charset="0"/>
                <a:ea typeface="Calibri" panose="020F0502020204030204" pitchFamily="34" charset="0"/>
                <a:cs typeface="Mangal" panose="02040503050203030202" pitchFamily="18" charset="0"/>
              </a:rPr>
              <a:t>The main scope of this project is to enhance and upgrade the existing system by increasing its efficiency and effectiveness. The web based application improves the working methods by replacing the existing manual system with the computer-based online system.</a:t>
            </a:r>
          </a:p>
          <a:p>
            <a:pPr marL="285750" indent="-285750">
              <a:buFont typeface="Arial" panose="020B0604020202020204" pitchFamily="34" charset="0"/>
              <a:buChar char="•"/>
            </a:pPr>
            <a:endParaRPr lang="en-IN" sz="2000" dirty="0">
              <a:latin typeface="Bookman Old Style" panose="02050604050505020204" pitchFamily="18" charset="0"/>
              <a:ea typeface="Calibri" panose="020F0502020204030204" pitchFamily="34" charset="0"/>
              <a:cs typeface="Mangal" panose="02040503050203030202" pitchFamily="18" charset="0"/>
            </a:endParaRPr>
          </a:p>
          <a:p>
            <a:r>
              <a:rPr lang="en-IN" sz="2400" b="1" dirty="0">
                <a:latin typeface="Bookman Old Style" panose="02050604050505020204" pitchFamily="18" charset="0"/>
                <a:ea typeface="Calibri" panose="020F0502020204030204" pitchFamily="34" charset="0"/>
                <a:cs typeface="Mangal" panose="02040503050203030202" pitchFamily="18" charset="0"/>
              </a:rPr>
              <a:t>Purpose:</a:t>
            </a:r>
            <a:endParaRPr lang="en-US" sz="2400" b="1" dirty="0">
              <a:effectLst/>
              <a:latin typeface="Bookman Old Style" panose="02050604050505020204" pitchFamily="18" charset="0"/>
              <a:ea typeface="Calibri" panose="020F0502020204030204" pitchFamily="34" charset="0"/>
              <a:cs typeface="Mangal" panose="02040503050203030202" pitchFamily="18" charset="0"/>
            </a:endParaRPr>
          </a:p>
          <a:p>
            <a:pPr marL="285750" indent="-285750">
              <a:buFont typeface="Arial" panose="020B0604020202020204" pitchFamily="34" charset="0"/>
              <a:buChar char="•"/>
            </a:pPr>
            <a:r>
              <a:rPr lang="en-US" sz="2000" dirty="0">
                <a:latin typeface="Bookman Old Style" panose="02050604050505020204" pitchFamily="18" charset="0"/>
              </a:rPr>
              <a:t>To manage the online Pet shop ordering. It helps customer to book Pets from anywhere .</a:t>
            </a:r>
          </a:p>
          <a:p>
            <a:pPr marL="285750" indent="-285750">
              <a:buFont typeface="Arial" panose="020B0604020202020204" pitchFamily="34" charset="0"/>
              <a:buChar char="•"/>
            </a:pPr>
            <a:r>
              <a:rPr lang="en-US" sz="2000" dirty="0">
                <a:latin typeface="Bookman Old Style" panose="02050604050505020204" pitchFamily="18" charset="0"/>
              </a:rPr>
              <a:t>Also make payment on delivery .It helps to people book desired Pets at their prefer time</a:t>
            </a:r>
          </a:p>
        </p:txBody>
      </p:sp>
    </p:spTree>
    <p:extLst>
      <p:ext uri="{BB962C8B-B14F-4D97-AF65-F5344CB8AC3E}">
        <p14:creationId xmlns:p14="http://schemas.microsoft.com/office/powerpoint/2010/main" val="22790273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08E95-5E85-AEB7-7FFA-0CC71113C8AC}"/>
              </a:ext>
            </a:extLst>
          </p:cNvPr>
          <p:cNvSpPr>
            <a:spLocks noGrp="1"/>
          </p:cNvSpPr>
          <p:nvPr>
            <p:ph type="title"/>
          </p:nvPr>
        </p:nvSpPr>
        <p:spPr>
          <a:xfrm>
            <a:off x="677334" y="609600"/>
            <a:ext cx="8596668" cy="724678"/>
          </a:xfrm>
        </p:spPr>
        <p:txBody>
          <a:bodyPr>
            <a:normAutofit/>
          </a:bodyPr>
          <a:lstStyle/>
          <a:p>
            <a:pPr algn="ctr"/>
            <a:r>
              <a:rPr lang="en-US" sz="4000" dirty="0">
                <a:latin typeface="Bookman Old Style" panose="02050604050505020204" pitchFamily="18" charset="0"/>
              </a:rPr>
              <a:t>PORPOSED SYSTEM:</a:t>
            </a:r>
          </a:p>
        </p:txBody>
      </p:sp>
      <p:sp>
        <p:nvSpPr>
          <p:cNvPr id="3" name="TextBox 2">
            <a:extLst>
              <a:ext uri="{FF2B5EF4-FFF2-40B4-BE49-F238E27FC236}">
                <a16:creationId xmlns:a16="http://schemas.microsoft.com/office/drawing/2014/main" id="{89894A65-2A57-E3EF-6FD1-7F6954384568}"/>
              </a:ext>
            </a:extLst>
          </p:cNvPr>
          <p:cNvSpPr txBox="1"/>
          <p:nvPr/>
        </p:nvSpPr>
        <p:spPr>
          <a:xfrm>
            <a:off x="681135" y="1959429"/>
            <a:ext cx="8640147" cy="2677656"/>
          </a:xfrm>
          <a:prstGeom prst="rect">
            <a:avLst/>
          </a:prstGeom>
          <a:noFill/>
        </p:spPr>
        <p:txBody>
          <a:bodyPr wrap="square" rtlCol="0">
            <a:spAutoFit/>
          </a:bodyPr>
          <a:lstStyle/>
          <a:p>
            <a:pPr marL="285750" indent="-285750">
              <a:buFont typeface="Arial" panose="020B0604020202020204" pitchFamily="34" charset="0"/>
              <a:buChar char="•"/>
            </a:pPr>
            <a:r>
              <a:rPr lang="en-US" sz="2400" dirty="0">
                <a:latin typeface="Bookman Old Style" panose="02050604050505020204" pitchFamily="18" charset="0"/>
              </a:rPr>
              <a:t>The proposed system ensures the complete freedom for users, where user at his own system can logon to this website  and can book his product.</a:t>
            </a:r>
          </a:p>
          <a:p>
            <a:pPr marL="285750" indent="-285750">
              <a:buFont typeface="Arial" panose="020B0604020202020204" pitchFamily="34" charset="0"/>
              <a:buChar char="•"/>
            </a:pPr>
            <a:r>
              <a:rPr lang="en-US" sz="2400" dirty="0">
                <a:latin typeface="Bookman Old Style" panose="02050604050505020204" pitchFamily="18" charset="0"/>
              </a:rPr>
              <a:t>Our proposed system allows only registered users to book the Pets ,view booking or cancel as per their requirement.</a:t>
            </a:r>
          </a:p>
          <a:p>
            <a:pPr marL="285750" indent="-285750">
              <a:buFont typeface="Arial" panose="020B0604020202020204" pitchFamily="34" charset="0"/>
              <a:buChar char="•"/>
            </a:pPr>
            <a:r>
              <a:rPr lang="en-US" sz="2400" dirty="0">
                <a:latin typeface="Bookman Old Style" panose="02050604050505020204" pitchFamily="18" charset="0"/>
              </a:rPr>
              <a:t>In this Proposal the entire work is done online. </a:t>
            </a:r>
            <a:endParaRPr lang="en-US" sz="2000" dirty="0">
              <a:latin typeface="Bookman Old Style" panose="02050604050505020204" pitchFamily="18" charset="0"/>
            </a:endParaRPr>
          </a:p>
        </p:txBody>
      </p:sp>
    </p:spTree>
    <p:extLst>
      <p:ext uri="{BB962C8B-B14F-4D97-AF65-F5344CB8AC3E}">
        <p14:creationId xmlns:p14="http://schemas.microsoft.com/office/powerpoint/2010/main" val="32505731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ABC4F-8CCA-AD3A-45EF-88E1FC884584}"/>
              </a:ext>
            </a:extLst>
          </p:cNvPr>
          <p:cNvSpPr>
            <a:spLocks noGrp="1"/>
          </p:cNvSpPr>
          <p:nvPr>
            <p:ph type="title"/>
          </p:nvPr>
        </p:nvSpPr>
        <p:spPr>
          <a:xfrm>
            <a:off x="677334" y="609600"/>
            <a:ext cx="8596668" cy="734008"/>
          </a:xfrm>
        </p:spPr>
        <p:txBody>
          <a:bodyPr>
            <a:normAutofit fontScale="90000"/>
          </a:bodyPr>
          <a:lstStyle/>
          <a:p>
            <a:pPr algn="ctr"/>
            <a:r>
              <a:rPr lang="en-US" sz="4400" dirty="0">
                <a:latin typeface="Bookman Old Style" panose="02050604050505020204" pitchFamily="18" charset="0"/>
              </a:rPr>
              <a:t>SOFTWARE USED:</a:t>
            </a:r>
          </a:p>
        </p:txBody>
      </p:sp>
      <p:sp>
        <p:nvSpPr>
          <p:cNvPr id="3" name="TextBox 2">
            <a:extLst>
              <a:ext uri="{FF2B5EF4-FFF2-40B4-BE49-F238E27FC236}">
                <a16:creationId xmlns:a16="http://schemas.microsoft.com/office/drawing/2014/main" id="{DB6CF497-C6C9-4C35-14B3-DA407581B38E}"/>
              </a:ext>
            </a:extLst>
          </p:cNvPr>
          <p:cNvSpPr txBox="1"/>
          <p:nvPr/>
        </p:nvSpPr>
        <p:spPr>
          <a:xfrm>
            <a:off x="811763" y="1492898"/>
            <a:ext cx="8210939" cy="2677656"/>
          </a:xfrm>
          <a:prstGeom prst="rect">
            <a:avLst/>
          </a:prstGeom>
          <a:noFill/>
        </p:spPr>
        <p:txBody>
          <a:bodyPr wrap="square" rtlCol="0">
            <a:spAutoFit/>
          </a:bodyPr>
          <a:lstStyle/>
          <a:p>
            <a:pPr marL="285750" indent="-285750">
              <a:buFont typeface="Arial" panose="020B0604020202020204" pitchFamily="34" charset="0"/>
              <a:buChar char="•"/>
            </a:pPr>
            <a:r>
              <a:rPr lang="en-US" sz="2400" dirty="0">
                <a:latin typeface="Bookman Old Style" panose="02050604050505020204" pitchFamily="18" charset="0"/>
              </a:rPr>
              <a:t>Eclipse IDE</a:t>
            </a:r>
          </a:p>
          <a:p>
            <a:pPr marL="285750" indent="-285750">
              <a:buFont typeface="Arial" panose="020B0604020202020204" pitchFamily="34" charset="0"/>
              <a:buChar char="•"/>
            </a:pPr>
            <a:r>
              <a:rPr lang="en-US" sz="2400" dirty="0">
                <a:latin typeface="Bookman Old Style" panose="02050604050505020204" pitchFamily="18" charset="0"/>
              </a:rPr>
              <a:t>VS-Code</a:t>
            </a:r>
          </a:p>
          <a:p>
            <a:pPr marL="285750" indent="-285750">
              <a:buFont typeface="Arial" panose="020B0604020202020204" pitchFamily="34" charset="0"/>
              <a:buChar char="•"/>
            </a:pPr>
            <a:r>
              <a:rPr lang="en-US" sz="2400" dirty="0">
                <a:latin typeface="Bookman Old Style" panose="02050604050505020204" pitchFamily="18" charset="0"/>
              </a:rPr>
              <a:t>My-SQL [Database]</a:t>
            </a:r>
          </a:p>
          <a:p>
            <a:endParaRPr lang="en-US" sz="2400" dirty="0">
              <a:latin typeface="Bookman Old Style" panose="02050604050505020204" pitchFamily="18" charset="0"/>
            </a:endParaRPr>
          </a:p>
          <a:p>
            <a:endParaRPr lang="en-US" sz="2400" dirty="0">
              <a:latin typeface="Bookman Old Style" panose="02050604050505020204" pitchFamily="18" charset="0"/>
            </a:endParaRPr>
          </a:p>
          <a:p>
            <a:r>
              <a:rPr lang="en-US" sz="2400" dirty="0">
                <a:latin typeface="Bookman Old Style" panose="02050604050505020204" pitchFamily="18" charset="0"/>
              </a:rPr>
              <a:t>Server:</a:t>
            </a:r>
          </a:p>
          <a:p>
            <a:pPr marL="285750" indent="-285750">
              <a:buFont typeface="Arial" panose="020B0604020202020204" pitchFamily="34" charset="0"/>
              <a:buChar char="•"/>
            </a:pPr>
            <a:r>
              <a:rPr lang="en-US" sz="2400" dirty="0">
                <a:latin typeface="Bookman Old Style" panose="02050604050505020204" pitchFamily="18" charset="0"/>
              </a:rPr>
              <a:t> Apache Tomcat Server</a:t>
            </a:r>
          </a:p>
        </p:txBody>
      </p:sp>
    </p:spTree>
    <p:extLst>
      <p:ext uri="{BB962C8B-B14F-4D97-AF65-F5344CB8AC3E}">
        <p14:creationId xmlns:p14="http://schemas.microsoft.com/office/powerpoint/2010/main" val="1316777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31929-20A1-2C45-368A-294E5282F38A}"/>
              </a:ext>
            </a:extLst>
          </p:cNvPr>
          <p:cNvSpPr>
            <a:spLocks noGrp="1"/>
          </p:cNvSpPr>
          <p:nvPr>
            <p:ph type="title"/>
          </p:nvPr>
        </p:nvSpPr>
        <p:spPr>
          <a:xfrm>
            <a:off x="677334" y="609600"/>
            <a:ext cx="8596668" cy="731935"/>
          </a:xfrm>
        </p:spPr>
        <p:txBody>
          <a:bodyPr>
            <a:normAutofit fontScale="90000"/>
          </a:bodyPr>
          <a:lstStyle/>
          <a:p>
            <a:pPr algn="ctr"/>
            <a:r>
              <a:rPr lang="en-US" sz="4400" dirty="0">
                <a:latin typeface="Bookman Old Style" panose="02050604050505020204" pitchFamily="18" charset="0"/>
              </a:rPr>
              <a:t>FRONT END:</a:t>
            </a:r>
          </a:p>
        </p:txBody>
      </p:sp>
      <p:sp>
        <p:nvSpPr>
          <p:cNvPr id="3" name="Title 1">
            <a:extLst>
              <a:ext uri="{FF2B5EF4-FFF2-40B4-BE49-F238E27FC236}">
                <a16:creationId xmlns:a16="http://schemas.microsoft.com/office/drawing/2014/main" id="{F36A93F9-11F2-C3F6-5134-B086DB63E973}"/>
              </a:ext>
            </a:extLst>
          </p:cNvPr>
          <p:cNvSpPr txBox="1">
            <a:spLocks/>
          </p:cNvSpPr>
          <p:nvPr/>
        </p:nvSpPr>
        <p:spPr>
          <a:xfrm>
            <a:off x="677334" y="3088433"/>
            <a:ext cx="8596668" cy="73193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4000" dirty="0">
                <a:latin typeface="Bookman Old Style" panose="02050604050505020204" pitchFamily="18" charset="0"/>
              </a:rPr>
              <a:t>BACK END:</a:t>
            </a:r>
          </a:p>
        </p:txBody>
      </p:sp>
      <p:sp>
        <p:nvSpPr>
          <p:cNvPr id="5" name="TextBox 4">
            <a:extLst>
              <a:ext uri="{FF2B5EF4-FFF2-40B4-BE49-F238E27FC236}">
                <a16:creationId xmlns:a16="http://schemas.microsoft.com/office/drawing/2014/main" id="{F394A0C2-8B44-E68D-E5E9-9068D5C84DB1}"/>
              </a:ext>
            </a:extLst>
          </p:cNvPr>
          <p:cNvSpPr txBox="1"/>
          <p:nvPr/>
        </p:nvSpPr>
        <p:spPr>
          <a:xfrm>
            <a:off x="677334" y="1576873"/>
            <a:ext cx="7393646" cy="1015663"/>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Bookman Old Style" panose="02050604050505020204" pitchFamily="18" charset="0"/>
              </a:rPr>
              <a:t>HTML(Hypertext Markup Language)</a:t>
            </a:r>
          </a:p>
          <a:p>
            <a:pPr marL="285750" indent="-285750">
              <a:buFont typeface="Arial" panose="020B0604020202020204" pitchFamily="34" charset="0"/>
              <a:buChar char="•"/>
            </a:pPr>
            <a:r>
              <a:rPr lang="en-US" sz="2000" dirty="0">
                <a:latin typeface="Bookman Old Style" panose="02050604050505020204" pitchFamily="18" charset="0"/>
              </a:rPr>
              <a:t>CSS(Cascading Style sheet)</a:t>
            </a:r>
          </a:p>
          <a:p>
            <a:pPr marL="285750" indent="-285750">
              <a:buFont typeface="Arial" panose="020B0604020202020204" pitchFamily="34" charset="0"/>
              <a:buChar char="•"/>
            </a:pPr>
            <a:r>
              <a:rPr lang="en-US" sz="2000" dirty="0">
                <a:latin typeface="Bookman Old Style" panose="02050604050505020204" pitchFamily="18" charset="0"/>
              </a:rPr>
              <a:t>BOOTSTRAP(Library of HTML,CSS and JS)</a:t>
            </a:r>
          </a:p>
        </p:txBody>
      </p:sp>
      <p:sp>
        <p:nvSpPr>
          <p:cNvPr id="6" name="TextBox 5">
            <a:extLst>
              <a:ext uri="{FF2B5EF4-FFF2-40B4-BE49-F238E27FC236}">
                <a16:creationId xmlns:a16="http://schemas.microsoft.com/office/drawing/2014/main" id="{06144C1A-745A-EBC2-FF1A-2C763E6A85D4}"/>
              </a:ext>
            </a:extLst>
          </p:cNvPr>
          <p:cNvSpPr txBox="1"/>
          <p:nvPr/>
        </p:nvSpPr>
        <p:spPr>
          <a:xfrm>
            <a:off x="923731" y="4012163"/>
            <a:ext cx="7240555" cy="1323439"/>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Bookman Old Style" panose="02050604050505020204" pitchFamily="18" charset="0"/>
              </a:rPr>
              <a:t>JDBC(Java Database Connectivity)</a:t>
            </a:r>
          </a:p>
          <a:p>
            <a:pPr marL="285750" indent="-285750">
              <a:buFont typeface="Arial" panose="020B0604020202020204" pitchFamily="34" charset="0"/>
              <a:buChar char="•"/>
            </a:pPr>
            <a:r>
              <a:rPr lang="en-US" sz="2000" dirty="0">
                <a:latin typeface="Bookman Old Style" panose="02050604050505020204" pitchFamily="18" charset="0"/>
              </a:rPr>
              <a:t>SERVLETS</a:t>
            </a:r>
          </a:p>
          <a:p>
            <a:pPr marL="285750" indent="-285750">
              <a:buFont typeface="Arial" panose="020B0604020202020204" pitchFamily="34" charset="0"/>
              <a:buChar char="•"/>
            </a:pPr>
            <a:r>
              <a:rPr lang="en-US" sz="2000" dirty="0">
                <a:latin typeface="Bookman Old Style" panose="02050604050505020204" pitchFamily="18" charset="0"/>
              </a:rPr>
              <a:t>JSP(Java Server Pages)</a:t>
            </a:r>
          </a:p>
          <a:p>
            <a:pPr marL="285750" indent="-285750">
              <a:buFont typeface="Arial" panose="020B0604020202020204" pitchFamily="34" charset="0"/>
              <a:buChar char="•"/>
            </a:pPr>
            <a:endParaRPr lang="en-US" sz="2000" dirty="0">
              <a:latin typeface="Bookman Old Style" panose="02050604050505020204" pitchFamily="18" charset="0"/>
            </a:endParaRPr>
          </a:p>
        </p:txBody>
      </p:sp>
    </p:spTree>
    <p:extLst>
      <p:ext uri="{BB962C8B-B14F-4D97-AF65-F5344CB8AC3E}">
        <p14:creationId xmlns:p14="http://schemas.microsoft.com/office/powerpoint/2010/main" val="18157103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BBF66-C9B3-F349-D8D6-12CDCAFDDD1B}"/>
              </a:ext>
            </a:extLst>
          </p:cNvPr>
          <p:cNvSpPr>
            <a:spLocks noGrp="1"/>
          </p:cNvSpPr>
          <p:nvPr>
            <p:ph type="title"/>
          </p:nvPr>
        </p:nvSpPr>
        <p:spPr>
          <a:xfrm>
            <a:off x="677334" y="149290"/>
            <a:ext cx="8596668" cy="671804"/>
          </a:xfrm>
        </p:spPr>
        <p:txBody>
          <a:bodyPr>
            <a:normAutofit/>
          </a:bodyPr>
          <a:lstStyle/>
          <a:p>
            <a:pPr algn="ctr"/>
            <a:r>
              <a:rPr lang="en-US" dirty="0">
                <a:solidFill>
                  <a:schemeClr val="accent1">
                    <a:lumMod val="75000"/>
                  </a:schemeClr>
                </a:solidFill>
                <a:latin typeface="Bookman Old Style" panose="02050604050505020204" pitchFamily="18" charset="0"/>
              </a:rPr>
              <a:t>USECASE-DAIGRAM:</a:t>
            </a:r>
          </a:p>
        </p:txBody>
      </p:sp>
      <p:pic>
        <p:nvPicPr>
          <p:cNvPr id="4" name="Picture 3">
            <a:extLst>
              <a:ext uri="{FF2B5EF4-FFF2-40B4-BE49-F238E27FC236}">
                <a16:creationId xmlns:a16="http://schemas.microsoft.com/office/drawing/2014/main" id="{EA1C56D5-0F6E-6433-9DC8-A4C7EE99DF6A}"/>
              </a:ext>
            </a:extLst>
          </p:cNvPr>
          <p:cNvPicPr>
            <a:picLocks noChangeAspect="1"/>
          </p:cNvPicPr>
          <p:nvPr/>
        </p:nvPicPr>
        <p:blipFill>
          <a:blip r:embed="rId2"/>
          <a:stretch>
            <a:fillRect/>
          </a:stretch>
        </p:blipFill>
        <p:spPr>
          <a:xfrm>
            <a:off x="420827" y="821094"/>
            <a:ext cx="8588484" cy="5819866"/>
          </a:xfrm>
          <a:prstGeom prst="rect">
            <a:avLst/>
          </a:prstGeom>
        </p:spPr>
      </p:pic>
    </p:spTree>
    <p:extLst>
      <p:ext uri="{BB962C8B-B14F-4D97-AF65-F5344CB8AC3E}">
        <p14:creationId xmlns:p14="http://schemas.microsoft.com/office/powerpoint/2010/main" val="22878099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C882B-BD3B-BD03-69BC-B6D939FB8AA9}"/>
              </a:ext>
            </a:extLst>
          </p:cNvPr>
          <p:cNvSpPr>
            <a:spLocks noGrp="1"/>
          </p:cNvSpPr>
          <p:nvPr>
            <p:ph type="title"/>
          </p:nvPr>
        </p:nvSpPr>
        <p:spPr>
          <a:xfrm>
            <a:off x="677334" y="139961"/>
            <a:ext cx="8596668" cy="653142"/>
          </a:xfrm>
        </p:spPr>
        <p:txBody>
          <a:bodyPr/>
          <a:lstStyle/>
          <a:p>
            <a:pPr algn="ctr"/>
            <a:r>
              <a:rPr lang="en-US" dirty="0">
                <a:solidFill>
                  <a:schemeClr val="accent1">
                    <a:lumMod val="75000"/>
                  </a:schemeClr>
                </a:solidFill>
                <a:latin typeface="Bookman Old Style" panose="02050604050505020204" pitchFamily="18" charset="0"/>
              </a:rPr>
              <a:t>HOME PAGE:</a:t>
            </a:r>
          </a:p>
        </p:txBody>
      </p:sp>
      <p:pic>
        <p:nvPicPr>
          <p:cNvPr id="4" name="Picture 3">
            <a:extLst>
              <a:ext uri="{FF2B5EF4-FFF2-40B4-BE49-F238E27FC236}">
                <a16:creationId xmlns:a16="http://schemas.microsoft.com/office/drawing/2014/main" id="{30CEB1FA-367B-2573-31D6-BF923C1119C0}"/>
              </a:ext>
            </a:extLst>
          </p:cNvPr>
          <p:cNvPicPr>
            <a:picLocks noChangeAspect="1"/>
          </p:cNvPicPr>
          <p:nvPr/>
        </p:nvPicPr>
        <p:blipFill>
          <a:blip r:embed="rId2"/>
          <a:stretch>
            <a:fillRect/>
          </a:stretch>
        </p:blipFill>
        <p:spPr>
          <a:xfrm>
            <a:off x="765110" y="793103"/>
            <a:ext cx="10749555" cy="5924937"/>
          </a:xfrm>
          <a:prstGeom prst="rect">
            <a:avLst/>
          </a:prstGeom>
        </p:spPr>
      </p:pic>
    </p:spTree>
    <p:extLst>
      <p:ext uri="{BB962C8B-B14F-4D97-AF65-F5344CB8AC3E}">
        <p14:creationId xmlns:p14="http://schemas.microsoft.com/office/powerpoint/2010/main" val="3964230471"/>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Facet</Template>
  <TotalTime>151</TotalTime>
  <Words>461</Words>
  <Application>Microsoft Office PowerPoint</Application>
  <PresentationFormat>Widescreen</PresentationFormat>
  <Paragraphs>54</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Bookman Old Style</vt:lpstr>
      <vt:lpstr>Trebuchet MS</vt:lpstr>
      <vt:lpstr>Wingdings 3</vt:lpstr>
      <vt:lpstr>Facet</vt:lpstr>
      <vt:lpstr>PowerPoint Presentation</vt:lpstr>
      <vt:lpstr>ABSTRACT</vt:lpstr>
      <vt:lpstr>MODULES</vt:lpstr>
      <vt:lpstr>SCOPE &amp; PURPOSE</vt:lpstr>
      <vt:lpstr>PORPOSED SYSTEM:</vt:lpstr>
      <vt:lpstr>SOFTWARE USED:</vt:lpstr>
      <vt:lpstr>FRONT END:</vt:lpstr>
      <vt:lpstr>USECASE-DAIGRAM:</vt:lpstr>
      <vt:lpstr>HOME PAGE:</vt:lpstr>
      <vt:lpstr>REGISTRATION PAGE:</vt:lpstr>
      <vt:lpstr>LOG-IN PAGE</vt:lpstr>
      <vt:lpstr>PRODUCTS PAGE:</vt:lpstr>
      <vt:lpstr>PRODUCT BOOKING CARD PAGE:</vt:lpstr>
      <vt:lpstr>BOOKING DETAILS PAGE</vt:lpstr>
      <vt:lpstr>BOOKING CONFIRMED PAGE:</vt:lpstr>
      <vt:lpstr>LOGOUT:</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ak24banarase@gmail.com</dc:creator>
  <cp:lastModifiedBy>919518380794</cp:lastModifiedBy>
  <cp:revision>6</cp:revision>
  <dcterms:created xsi:type="dcterms:W3CDTF">2023-08-14T11:53:39Z</dcterms:created>
  <dcterms:modified xsi:type="dcterms:W3CDTF">2023-08-15T06:14:49Z</dcterms:modified>
</cp:coreProperties>
</file>

<file path=docProps/thumbnail.jpeg>
</file>